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5" r:id="rId9"/>
    <p:sldId id="263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2" r:id="rId20"/>
    <p:sldId id="261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Mono" panose="00000009000000000000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F39B0C-8A51-45C5-9B93-5453DF5007A1}">
  <a:tblStyle styleId="{DFF39B0C-8A51-45C5-9B93-5453DF5007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90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6tnh42ksze@goetheuniversitaet.onmicrosoft.com" userId="6a222d40-abdc-47ec-8b39-18807c68d76f" providerId="ADAL" clId="{D5E56BDE-6F41-41C4-AF1A-966BB78FB000}"/>
    <pc:docChg chg="custSel modSld">
      <pc:chgData name="6tnh42ksze@goetheuniversitaet.onmicrosoft.com" userId="6a222d40-abdc-47ec-8b39-18807c68d76f" providerId="ADAL" clId="{D5E56BDE-6F41-41C4-AF1A-966BB78FB000}" dt="2023-06-21T08:33:39.658" v="37" actId="20577"/>
      <pc:docMkLst>
        <pc:docMk/>
      </pc:docMkLst>
      <pc:sldChg chg="modSp mod">
        <pc:chgData name="6tnh42ksze@goetheuniversitaet.onmicrosoft.com" userId="6a222d40-abdc-47ec-8b39-18807c68d76f" providerId="ADAL" clId="{D5E56BDE-6F41-41C4-AF1A-966BB78FB000}" dt="2023-06-21T08:31:15.125" v="10" actId="20577"/>
        <pc:sldMkLst>
          <pc:docMk/>
          <pc:sldMk cId="0" sldId="256"/>
        </pc:sldMkLst>
        <pc:spChg chg="mod">
          <ac:chgData name="6tnh42ksze@goetheuniversitaet.onmicrosoft.com" userId="6a222d40-abdc-47ec-8b39-18807c68d76f" providerId="ADAL" clId="{D5E56BDE-6F41-41C4-AF1A-966BB78FB000}" dt="2023-06-21T08:31:15.125" v="10" actId="20577"/>
          <ac:spMkLst>
            <pc:docMk/>
            <pc:sldMk cId="0" sldId="256"/>
            <ac:spMk id="134" creationId="{00000000-0000-0000-0000-000000000000}"/>
          </ac:spMkLst>
        </pc:spChg>
      </pc:sldChg>
      <pc:sldChg chg="modSp mod">
        <pc:chgData name="6tnh42ksze@goetheuniversitaet.onmicrosoft.com" userId="6a222d40-abdc-47ec-8b39-18807c68d76f" providerId="ADAL" clId="{D5E56BDE-6F41-41C4-AF1A-966BB78FB000}" dt="2023-06-21T08:33:39.658" v="37" actId="20577"/>
        <pc:sldMkLst>
          <pc:docMk/>
          <pc:sldMk cId="0" sldId="261"/>
        </pc:sldMkLst>
        <pc:spChg chg="mod">
          <ac:chgData name="6tnh42ksze@goetheuniversitaet.onmicrosoft.com" userId="6a222d40-abdc-47ec-8b39-18807c68d76f" providerId="ADAL" clId="{D5E56BDE-6F41-41C4-AF1A-966BB78FB000}" dt="2023-06-21T08:33:39.658" v="37" actId="20577"/>
          <ac:spMkLst>
            <pc:docMk/>
            <pc:sldMk cId="0" sldId="261"/>
            <ac:spMk id="18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58b5b4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58b5b4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58b5b4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58b5b4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89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58b5b4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58b5b4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649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088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578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388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005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41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7602e58a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7602e58a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eebbb34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aeebbb34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c76eeffd5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c76eeffd5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8a3a55d7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8a3a55d7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7e9652a9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7e9652a9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58b5b4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58b5b4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45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7e9652a9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7e9652a9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470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58b5b4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58b5b4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681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7e9652a9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7e9652a9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415900" y="1523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manuelmairamtinkhof@hotmail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Introduction to Data Science with Python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Font typeface="Arial"/>
              <a:buNone/>
            </a:pPr>
            <a:r>
              <a:rPr lang="de" sz="1850" dirty="0"/>
              <a:t>Chapter </a:t>
            </a:r>
            <a:r>
              <a:rPr lang="de-DE" sz="1850" dirty="0"/>
              <a:t>0</a:t>
            </a:r>
            <a:endParaRPr sz="18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Font typeface="Arial"/>
              <a:buNone/>
            </a:pPr>
            <a:endParaRPr sz="18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Font typeface="Arial"/>
              <a:buNone/>
            </a:pPr>
            <a:r>
              <a:rPr lang="de" sz="1850" dirty="0"/>
              <a:t>July 28, 2023</a:t>
            </a:r>
            <a:endParaRPr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 err="1"/>
              <a:t>Let‘s</a:t>
            </a:r>
            <a:r>
              <a:rPr lang="de-DE" b="1" dirty="0"/>
              <a:t> </a:t>
            </a:r>
            <a:r>
              <a:rPr lang="de-DE" b="1" dirty="0" err="1"/>
              <a:t>dive</a:t>
            </a:r>
            <a:r>
              <a:rPr lang="de-DE" b="1" dirty="0"/>
              <a:t> in!</a:t>
            </a:r>
            <a:endParaRPr sz="18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Font typeface="Arial"/>
              <a:buNone/>
            </a:pPr>
            <a:endParaRPr sz="1850" dirty="0"/>
          </a:p>
        </p:txBody>
      </p:sp>
    </p:spTree>
    <p:extLst>
      <p:ext uri="{BB962C8B-B14F-4D97-AF65-F5344CB8AC3E}">
        <p14:creationId xmlns:p14="http://schemas.microsoft.com/office/powerpoint/2010/main" val="40590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Im Haus, Konzerthalle, Zentrum für darstellende Künste, Theater enthält.&#10;&#10;Automatisch generierte Beschreibung">
            <a:extLst>
              <a:ext uri="{FF2B5EF4-FFF2-40B4-BE49-F238E27FC236}">
                <a16:creationId xmlns:a16="http://schemas.microsoft.com/office/drawing/2014/main" id="{0A18EC91-CFAE-C7CC-303A-A788A5FCE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DB2875D-F007-B6E5-042F-15C61C5BE6BA}"/>
              </a:ext>
            </a:extLst>
          </p:cNvPr>
          <p:cNvSpPr txBox="1"/>
          <p:nvPr/>
        </p:nvSpPr>
        <p:spPr>
          <a:xfrm>
            <a:off x="6227617" y="4589318"/>
            <a:ext cx="291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err="1">
                <a:highlight>
                  <a:srgbClr val="C0C0C0"/>
                </a:highlight>
              </a:rPr>
              <a:t>Based</a:t>
            </a:r>
            <a:r>
              <a:rPr lang="de-DE" sz="1800" b="1" dirty="0">
                <a:highlight>
                  <a:srgbClr val="C0C0C0"/>
                </a:highlight>
              </a:rPr>
              <a:t> on datacience.org</a:t>
            </a:r>
            <a:endParaRPr lang="en-US" sz="1800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3129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2360E6C-2E9C-0887-A5CD-A62FBCCCF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64" y="147205"/>
            <a:ext cx="6213763" cy="49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3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A6C3B1-B5B9-8CD0-AED5-E5997078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81" y="490744"/>
            <a:ext cx="6980038" cy="416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4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A6C3B1-B5B9-8CD0-AED5-E5997078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81" y="490744"/>
            <a:ext cx="6980038" cy="416201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A0E3D7A-CB57-A687-4585-C5E48336047B}"/>
              </a:ext>
            </a:extLst>
          </p:cNvPr>
          <p:cNvSpPr/>
          <p:nvPr/>
        </p:nvSpPr>
        <p:spPr>
          <a:xfrm>
            <a:off x="1267691" y="490744"/>
            <a:ext cx="3477491" cy="465220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3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A6C3B1-B5B9-8CD0-AED5-E5997078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81" y="490744"/>
            <a:ext cx="6980038" cy="416201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C066740-5E0C-274D-86AB-E39ECD9A06A1}"/>
              </a:ext>
            </a:extLst>
          </p:cNvPr>
          <p:cNvSpPr/>
          <p:nvPr/>
        </p:nvSpPr>
        <p:spPr>
          <a:xfrm>
            <a:off x="1309255" y="872835"/>
            <a:ext cx="5299363" cy="353291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2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A6C3B1-B5B9-8CD0-AED5-E5997078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81" y="490744"/>
            <a:ext cx="6980038" cy="416201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A9ECE1E-21F7-6CDD-B99D-7B09F5E89269}"/>
              </a:ext>
            </a:extLst>
          </p:cNvPr>
          <p:cNvSpPr/>
          <p:nvPr/>
        </p:nvSpPr>
        <p:spPr>
          <a:xfrm>
            <a:off x="1253836" y="1121125"/>
            <a:ext cx="6047509" cy="735383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12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A6C3B1-B5B9-8CD0-AED5-E5997078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81" y="490744"/>
            <a:ext cx="6980038" cy="416201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7844357-19D8-BED7-1E81-63BD2DE2FF45}"/>
              </a:ext>
            </a:extLst>
          </p:cNvPr>
          <p:cNvSpPr/>
          <p:nvPr/>
        </p:nvSpPr>
        <p:spPr>
          <a:xfrm>
            <a:off x="1281546" y="2571749"/>
            <a:ext cx="6780473" cy="2081006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4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39D3802-6B20-03C9-C8EF-0027EB84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840" y="304802"/>
            <a:ext cx="3829414" cy="41459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B51235-FA9E-E77C-E2DF-1DB9F968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8" y="304802"/>
            <a:ext cx="4319154" cy="414597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F6563C7-B8EB-8D64-861F-ABA35D642733}"/>
              </a:ext>
            </a:extLst>
          </p:cNvPr>
          <p:cNvSpPr/>
          <p:nvPr/>
        </p:nvSpPr>
        <p:spPr>
          <a:xfrm>
            <a:off x="284018" y="304802"/>
            <a:ext cx="4319154" cy="4145970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1B7452F-9A33-F893-C6EE-2462C8639793}"/>
              </a:ext>
            </a:extLst>
          </p:cNvPr>
          <p:cNvSpPr/>
          <p:nvPr/>
        </p:nvSpPr>
        <p:spPr>
          <a:xfrm>
            <a:off x="4658591" y="688572"/>
            <a:ext cx="384464" cy="457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3996AC6-1D78-DDE3-77CB-F8924591ECBD}"/>
              </a:ext>
            </a:extLst>
          </p:cNvPr>
          <p:cNvSpPr/>
          <p:nvPr/>
        </p:nvSpPr>
        <p:spPr>
          <a:xfrm>
            <a:off x="4658591" y="2205644"/>
            <a:ext cx="384464" cy="457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5D90D2C-BB10-0C14-6E89-1776B16F9AFA}"/>
              </a:ext>
            </a:extLst>
          </p:cNvPr>
          <p:cNvSpPr/>
          <p:nvPr/>
        </p:nvSpPr>
        <p:spPr>
          <a:xfrm>
            <a:off x="4658591" y="3868190"/>
            <a:ext cx="384464" cy="457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1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Is it possible to learn all that in this course?</a:t>
            </a:r>
            <a:endParaRPr dirty="0"/>
          </a:p>
        </p:txBody>
      </p:sp>
      <p:grpSp>
        <p:nvGrpSpPr>
          <p:cNvPr id="191" name="Google Shape;191;p19"/>
          <p:cNvGrpSpPr/>
          <p:nvPr/>
        </p:nvGrpSpPr>
        <p:grpSpPr>
          <a:xfrm>
            <a:off x="858851" y="1856509"/>
            <a:ext cx="2521195" cy="2516378"/>
            <a:chOff x="994567" y="1574028"/>
            <a:chExt cx="1923358" cy="2118397"/>
          </a:xfrm>
        </p:grpSpPr>
        <p:sp>
          <p:nvSpPr>
            <p:cNvPr id="192" name="Google Shape;192;p19"/>
            <p:cNvSpPr txBox="1"/>
            <p:nvPr/>
          </p:nvSpPr>
          <p:spPr>
            <a:xfrm>
              <a:off x="994567" y="1574028"/>
              <a:ext cx="1234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1. Chapter</a:t>
              </a:r>
              <a:endParaRPr sz="1600" b="1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Python Fundamentals</a:t>
              </a:r>
              <a:endParaRPr b="1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19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Basic concepts,</a:t>
              </a:r>
              <a:br>
                <a:rPr lang="de" sz="1200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de" sz="1200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Variables, basic data structures, functions</a:t>
              </a:r>
              <a:endParaRPr sz="12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5" name="Google Shape;195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" name="Google Shape;196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  </a:t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19"/>
          <p:cNvGrpSpPr/>
          <p:nvPr/>
        </p:nvGrpSpPr>
        <p:grpSpPr>
          <a:xfrm>
            <a:off x="3228126" y="1856509"/>
            <a:ext cx="2544495" cy="2516377"/>
            <a:chOff x="1083025" y="1574025"/>
            <a:chExt cx="1834900" cy="2118400"/>
          </a:xfrm>
        </p:grpSpPr>
        <p:sp>
          <p:nvSpPr>
            <p:cNvPr id="199" name="Google Shape;199;p19"/>
            <p:cNvSpPr txBox="1"/>
            <p:nvPr/>
          </p:nvSpPr>
          <p:spPr>
            <a:xfrm>
              <a:off x="1335026" y="1574025"/>
              <a:ext cx="893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2. Chapter</a:t>
              </a:r>
              <a:endParaRPr sz="1600" b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Data Wrangling &amp; Simple visualizations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19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How to process data with pandas and visualize it with matplotlib</a:t>
              </a:r>
              <a:endParaRPr sz="1200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2" name="Google Shape;202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3" name="Google Shape;203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  </a:t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9"/>
          <p:cNvGrpSpPr/>
          <p:nvPr/>
        </p:nvGrpSpPr>
        <p:grpSpPr>
          <a:xfrm>
            <a:off x="5608170" y="1856509"/>
            <a:ext cx="2547526" cy="2516377"/>
            <a:chOff x="1083025" y="1574025"/>
            <a:chExt cx="1834900" cy="2118400"/>
          </a:xfrm>
        </p:grpSpPr>
        <p:sp>
          <p:nvSpPr>
            <p:cNvPr id="206" name="Google Shape;206;p19"/>
            <p:cNvSpPr txBox="1"/>
            <p:nvPr/>
          </p:nvSpPr>
          <p:spPr>
            <a:xfrm>
              <a:off x="1335026" y="1574025"/>
              <a:ext cx="893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3. Chapter</a:t>
              </a:r>
              <a:endParaRPr sz="1600" b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Visualizations &amp; Modelling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19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More plots with matplotlib and seaborn and an introduction to modelling</a:t>
              </a:r>
              <a:endParaRPr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9" name="Google Shape;209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0" name="Google Shape;210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  </a:t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D209ED2E-E68E-CAE4-F878-A57B0A61BFCB}"/>
              </a:ext>
            </a:extLst>
          </p:cNvPr>
          <p:cNvSpPr txBox="1"/>
          <p:nvPr/>
        </p:nvSpPr>
        <p:spPr>
          <a:xfrm>
            <a:off x="1392382" y="969818"/>
            <a:ext cx="5739080" cy="67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Yes,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you‘re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actively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coding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along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some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time.</a:t>
            </a:r>
          </a:p>
          <a:p>
            <a:endParaRPr lang="de-DE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We‘ll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through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every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612" y="282138"/>
            <a:ext cx="4714772" cy="457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Structure of the course</a:t>
            </a:r>
            <a:endParaRPr dirty="0"/>
          </a:p>
        </p:txBody>
      </p:sp>
      <p:sp>
        <p:nvSpPr>
          <p:cNvPr id="182" name="Google Shape;182;p18"/>
          <p:cNvSpPr txBox="1"/>
          <p:nvPr/>
        </p:nvSpPr>
        <p:spPr>
          <a:xfrm>
            <a:off x="2402100" y="1259100"/>
            <a:ext cx="4339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FFFFFF"/>
                </a:solidFill>
              </a:rPr>
              <a:t>For each of 3 Chapters: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de">
                <a:solidFill>
                  <a:srgbClr val="FFFFFF"/>
                </a:solidFill>
              </a:rPr>
              <a:t>Introduction of new concepts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de">
                <a:solidFill>
                  <a:srgbClr val="FFFFFF"/>
                </a:solidFill>
              </a:rPr>
              <a:t>Your turn! - Small exercises (~5 minutes)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de">
                <a:solidFill>
                  <a:schemeClr val="lt1"/>
                </a:solidFill>
              </a:rPr>
              <a:t>Live coding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248400" y="4062200"/>
            <a:ext cx="3801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>
                <a:solidFill>
                  <a:srgbClr val="FFFFFF"/>
                </a:solidFill>
              </a:rPr>
              <a:t>Contact Us!</a:t>
            </a:r>
            <a:endParaRPr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k</a:t>
            </a:r>
            <a:r>
              <a:rPr lang="de" dirty="0">
                <a:solidFill>
                  <a:srgbClr val="FFFFFF"/>
                </a:solidFill>
              </a:rPr>
              <a:t>raft.thilo.</a:t>
            </a:r>
            <a:r>
              <a:rPr lang="de">
                <a:solidFill>
                  <a:srgbClr val="FFFFFF"/>
                </a:solidFill>
              </a:rPr>
              <a:t>g@gmail.com </a:t>
            </a:r>
            <a:r>
              <a:rPr lang="de" dirty="0">
                <a:solidFill>
                  <a:srgbClr val="FFFFFF"/>
                </a:solidFill>
              </a:rPr>
              <a:t>&amp;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</a:rPr>
              <a:t>jan.bischoff</a:t>
            </a:r>
            <a:r>
              <a:rPr lang="de" dirty="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@tech-academy.</a:t>
            </a:r>
            <a:r>
              <a:rPr lang="de" dirty="0">
                <a:solidFill>
                  <a:srgbClr val="FFFFFF"/>
                </a:solidFill>
              </a:rPr>
              <a:t>io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300" y="2689875"/>
            <a:ext cx="91410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0375" y="2715350"/>
            <a:ext cx="863150" cy="8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612" y="282138"/>
            <a:ext cx="4714772" cy="4579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5"/>
          <p:cNvCxnSpPr/>
          <p:nvPr/>
        </p:nvCxnSpPr>
        <p:spPr>
          <a:xfrm rot="10800000" flipH="1">
            <a:off x="2732475" y="1243350"/>
            <a:ext cx="3118500" cy="2089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5"/>
          <p:cNvSpPr txBox="1"/>
          <p:nvPr/>
        </p:nvSpPr>
        <p:spPr>
          <a:xfrm>
            <a:off x="5068500" y="24431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pen Sans"/>
                <a:ea typeface="Open Sans"/>
                <a:cs typeface="Open Sans"/>
                <a:sym typeface="Open Sans"/>
              </a:rPr>
              <a:t>This course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7" name="Google Shape;147;p15"/>
          <p:cNvCxnSpPr/>
          <p:nvPr/>
        </p:nvCxnSpPr>
        <p:spPr>
          <a:xfrm rot="10800000">
            <a:off x="4479000" y="2239625"/>
            <a:ext cx="589500" cy="307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Excel vs Python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565500" y="3468275"/>
            <a:ext cx="4344000" cy="10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" sz="1200"/>
              <a:t>Write code in editor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" sz="1200"/>
              <a:t>Execute code with Python</a:t>
            </a:r>
            <a:endParaRPr sz="12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 sz="1200"/>
              <a:t>Result will be returned </a:t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5220050" y="3468300"/>
            <a:ext cx="2793900" cy="10428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 = </a:t>
            </a:r>
            <a:r>
              <a:rPr lang="de" sz="1350" b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pd.read_csv(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file</a:t>
            </a:r>
            <a:r>
              <a:rPr lang="de" sz="1350" b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 b="1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mean = </a:t>
            </a:r>
            <a:r>
              <a:rPr lang="de" sz="1350" b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data.mean()</a:t>
            </a:r>
            <a:endParaRPr sz="1350" b="1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 b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(mean)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50" y="3468300"/>
            <a:ext cx="857775" cy="8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75" y="1766450"/>
            <a:ext cx="1002450" cy="10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521275" y="1841175"/>
            <a:ext cx="2793900" cy="10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" sz="1200"/>
              <a:t>Select data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" sz="1200"/>
              <a:t>Click on buttons :) </a:t>
            </a:r>
            <a:endParaRPr sz="1200"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r="31516" b="9444"/>
          <a:stretch/>
        </p:blipFill>
        <p:spPr>
          <a:xfrm>
            <a:off x="5220051" y="1050497"/>
            <a:ext cx="2793900" cy="1812753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9" name="Google Shape;159;p16"/>
          <p:cNvCxnSpPr/>
          <p:nvPr/>
        </p:nvCxnSpPr>
        <p:spPr>
          <a:xfrm rot="10800000" flipH="1">
            <a:off x="597650" y="3020600"/>
            <a:ext cx="74163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 General Purpose Coding Language</a:t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987125" y="2311500"/>
            <a:ext cx="1765200" cy="520500"/>
          </a:xfrm>
          <a:prstGeom prst="rect">
            <a:avLst/>
          </a:prstGeom>
          <a:solidFill>
            <a:srgbClr val="9E9E9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Web Development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3025275" y="2332275"/>
            <a:ext cx="2142300" cy="2086200"/>
          </a:xfrm>
          <a:prstGeom prst="ellipse">
            <a:avLst/>
          </a:prstGeom>
          <a:solidFill>
            <a:srgbClr val="858585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138" y="2710112"/>
            <a:ext cx="1330550" cy="133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7"/>
          <p:cNvCxnSpPr>
            <a:stCxn id="165" idx="3"/>
            <a:endCxn id="166" idx="1"/>
          </p:cNvCxnSpPr>
          <p:nvPr/>
        </p:nvCxnSpPr>
        <p:spPr>
          <a:xfrm>
            <a:off x="2752325" y="2571750"/>
            <a:ext cx="586800" cy="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17"/>
          <p:cNvSpPr/>
          <p:nvPr/>
        </p:nvSpPr>
        <p:spPr>
          <a:xfrm>
            <a:off x="5957450" y="3028625"/>
            <a:ext cx="1765200" cy="520500"/>
          </a:xfrm>
          <a:prstGeom prst="rect">
            <a:avLst/>
          </a:prstGeom>
          <a:solidFill>
            <a:srgbClr val="9E9E9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Data Science / Machine Learning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1043400" y="4059100"/>
            <a:ext cx="1765200" cy="520500"/>
          </a:xfrm>
          <a:prstGeom prst="rect">
            <a:avLst/>
          </a:prstGeom>
          <a:solidFill>
            <a:srgbClr val="9E9E9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Desktop Apps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5583400" y="4200675"/>
            <a:ext cx="1765200" cy="520500"/>
          </a:xfrm>
          <a:prstGeom prst="rect">
            <a:avLst/>
          </a:prstGeom>
          <a:solidFill>
            <a:srgbClr val="9E9E9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Network Servers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72" name="Google Shape;172;p17"/>
          <p:cNvCxnSpPr>
            <a:stCxn id="170" idx="3"/>
            <a:endCxn id="166" idx="3"/>
          </p:cNvCxnSpPr>
          <p:nvPr/>
        </p:nvCxnSpPr>
        <p:spPr>
          <a:xfrm rot="10800000" flipH="1">
            <a:off x="2808600" y="4112950"/>
            <a:ext cx="530400" cy="2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7"/>
          <p:cNvCxnSpPr>
            <a:stCxn id="166" idx="6"/>
            <a:endCxn id="169" idx="1"/>
          </p:cNvCxnSpPr>
          <p:nvPr/>
        </p:nvCxnSpPr>
        <p:spPr>
          <a:xfrm rot="10800000" flipH="1">
            <a:off x="5167575" y="3288975"/>
            <a:ext cx="789900" cy="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7"/>
          <p:cNvCxnSpPr>
            <a:stCxn id="166" idx="5"/>
            <a:endCxn id="171" idx="1"/>
          </p:cNvCxnSpPr>
          <p:nvPr/>
        </p:nvCxnSpPr>
        <p:spPr>
          <a:xfrm>
            <a:off x="4853842" y="4112958"/>
            <a:ext cx="729600" cy="3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7"/>
          <p:cNvSpPr/>
          <p:nvPr/>
        </p:nvSpPr>
        <p:spPr>
          <a:xfrm>
            <a:off x="3339000" y="1436175"/>
            <a:ext cx="1765200" cy="520500"/>
          </a:xfrm>
          <a:prstGeom prst="rect">
            <a:avLst/>
          </a:prstGeom>
          <a:solidFill>
            <a:srgbClr val="9E9E9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Automation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76" name="Google Shape;176;p17"/>
          <p:cNvCxnSpPr>
            <a:stCxn id="166" idx="0"/>
            <a:endCxn id="175" idx="2"/>
          </p:cNvCxnSpPr>
          <p:nvPr/>
        </p:nvCxnSpPr>
        <p:spPr>
          <a:xfrm rot="10800000" flipH="1">
            <a:off x="4096425" y="1956675"/>
            <a:ext cx="125100" cy="3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Software</a:t>
            </a:r>
            <a:endParaRPr sz="18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Font typeface="Arial"/>
              <a:buNone/>
            </a:pPr>
            <a:endParaRPr sz="1850" dirty="0"/>
          </a:p>
        </p:txBody>
      </p:sp>
    </p:spTree>
    <p:extLst>
      <p:ext uri="{BB962C8B-B14F-4D97-AF65-F5344CB8AC3E}">
        <p14:creationId xmlns:p14="http://schemas.microsoft.com/office/powerpoint/2010/main" val="14493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Google Colab</a:t>
            </a:r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body" idx="1"/>
          </p:nvPr>
        </p:nvSpPr>
        <p:spPr>
          <a:xfrm>
            <a:off x="1415900" y="1523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de"/>
              <a:t>Write and execute code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de"/>
              <a:t>Accessed via Browser (runs on Google Servers)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de"/>
              <a:t>No pre-configurations necessary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de"/>
              <a:t>Independent of your local machine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de"/>
              <a:t>Jupyter Notebook format heavily used in data science community</a:t>
            </a:r>
            <a:endParaRPr/>
          </a:p>
        </p:txBody>
      </p:sp>
      <p:pic>
        <p:nvPicPr>
          <p:cNvPr id="218" name="Google Shape;2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125" y="3032549"/>
            <a:ext cx="4174325" cy="184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66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Data </a:t>
            </a:r>
            <a:r>
              <a:rPr lang="de-DE" b="1" dirty="0" err="1"/>
              <a:t>science</a:t>
            </a:r>
            <a:r>
              <a:rPr lang="de-DE" b="1" dirty="0"/>
              <a:t> </a:t>
            </a:r>
            <a:r>
              <a:rPr lang="de-DE" b="1" dirty="0" err="1"/>
              <a:t>life</a:t>
            </a:r>
            <a:r>
              <a:rPr lang="de-DE" b="1" dirty="0"/>
              <a:t> </a:t>
            </a:r>
            <a:r>
              <a:rPr lang="de-DE" b="1" dirty="0" err="1"/>
              <a:t>cycle</a:t>
            </a:r>
            <a:endParaRPr sz="18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Font typeface="Arial"/>
              <a:buNone/>
            </a:pPr>
            <a:endParaRPr sz="1850" dirty="0"/>
          </a:p>
        </p:txBody>
      </p:sp>
    </p:spTree>
    <p:extLst>
      <p:ext uri="{BB962C8B-B14F-4D97-AF65-F5344CB8AC3E}">
        <p14:creationId xmlns:p14="http://schemas.microsoft.com/office/powerpoint/2010/main" val="59375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We‘ll walk you through the data science lifecycle and introduce the tools for each step</a:t>
            </a:r>
            <a:endParaRPr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551AF6-91F1-5661-DF75-52C59432BF3B}"/>
              </a:ext>
            </a:extLst>
          </p:cNvPr>
          <p:cNvSpPr txBox="1"/>
          <p:nvPr/>
        </p:nvSpPr>
        <p:spPr>
          <a:xfrm>
            <a:off x="2155316" y="2619017"/>
            <a:ext cx="579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Tidy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D13F4FC-98AB-A61D-7EF6-73DD26AEE662}"/>
              </a:ext>
            </a:extLst>
          </p:cNvPr>
          <p:cNvSpPr txBox="1"/>
          <p:nvPr/>
        </p:nvSpPr>
        <p:spPr>
          <a:xfrm>
            <a:off x="1129146" y="2618509"/>
            <a:ext cx="8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Import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676BD9-64A1-698D-2FB4-7664D2439D2D}"/>
              </a:ext>
            </a:extLst>
          </p:cNvPr>
          <p:cNvSpPr txBox="1"/>
          <p:nvPr/>
        </p:nvSpPr>
        <p:spPr>
          <a:xfrm>
            <a:off x="2874817" y="2618508"/>
            <a:ext cx="117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EFCEB9-4D9F-D05C-C8F9-DA4736FD109E}"/>
              </a:ext>
            </a:extLst>
          </p:cNvPr>
          <p:cNvSpPr txBox="1"/>
          <p:nvPr/>
        </p:nvSpPr>
        <p:spPr>
          <a:xfrm>
            <a:off x="3986644" y="2189017"/>
            <a:ext cx="973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Visualize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8C715B8-DF88-8C97-512F-638085666C0D}"/>
              </a:ext>
            </a:extLst>
          </p:cNvPr>
          <p:cNvSpPr txBox="1"/>
          <p:nvPr/>
        </p:nvSpPr>
        <p:spPr>
          <a:xfrm>
            <a:off x="4816950" y="2934699"/>
            <a:ext cx="8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65971BD-E600-5397-C245-D61A03A32B3F}"/>
              </a:ext>
            </a:extLst>
          </p:cNvPr>
          <p:cNvSpPr txBox="1"/>
          <p:nvPr/>
        </p:nvSpPr>
        <p:spPr>
          <a:xfrm>
            <a:off x="5863315" y="2610093"/>
            <a:ext cx="137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Communicate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0413C1-E569-122F-802F-4D57E74AB1B7}"/>
              </a:ext>
            </a:extLst>
          </p:cNvPr>
          <p:cNvSpPr txBox="1"/>
          <p:nvPr/>
        </p:nvSpPr>
        <p:spPr>
          <a:xfrm>
            <a:off x="1129146" y="3681762"/>
            <a:ext cx="95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Program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B2B526-5AC6-A3C9-6AC5-FCFDD0BD8875}"/>
              </a:ext>
            </a:extLst>
          </p:cNvPr>
          <p:cNvSpPr txBox="1"/>
          <p:nvPr/>
        </p:nvSpPr>
        <p:spPr>
          <a:xfrm>
            <a:off x="2523441" y="3187059"/>
            <a:ext cx="1170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Understand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532E10D5-E5AE-2E40-E0C5-3AACD77C23E9}"/>
              </a:ext>
            </a:extLst>
          </p:cNvPr>
          <p:cNvSpPr/>
          <p:nvPr/>
        </p:nvSpPr>
        <p:spPr>
          <a:xfrm>
            <a:off x="921327" y="1787236"/>
            <a:ext cx="6664037" cy="18945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4DD70BB-BF43-C6FE-9EA1-9B5061084485}"/>
              </a:ext>
            </a:extLst>
          </p:cNvPr>
          <p:cNvCxnSpPr>
            <a:endCxn id="6" idx="1"/>
          </p:cNvCxnSpPr>
          <p:nvPr/>
        </p:nvCxnSpPr>
        <p:spPr>
          <a:xfrm>
            <a:off x="1891144" y="2763982"/>
            <a:ext cx="288000" cy="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DC824A8-768D-2552-924E-3DB0AD978D08}"/>
              </a:ext>
            </a:extLst>
          </p:cNvPr>
          <p:cNvCxnSpPr/>
          <p:nvPr/>
        </p:nvCxnSpPr>
        <p:spPr>
          <a:xfrm>
            <a:off x="2646217" y="2763982"/>
            <a:ext cx="288000" cy="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D606A24-C44E-628D-2FD2-D03F12D3E9DE}"/>
              </a:ext>
            </a:extLst>
          </p:cNvPr>
          <p:cNvCxnSpPr>
            <a:cxnSpLocks/>
          </p:cNvCxnSpPr>
          <p:nvPr/>
        </p:nvCxnSpPr>
        <p:spPr>
          <a:xfrm>
            <a:off x="5430982" y="2763981"/>
            <a:ext cx="420626" cy="7438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krümmt 39">
            <a:extLst>
              <a:ext uri="{FF2B5EF4-FFF2-40B4-BE49-F238E27FC236}">
                <a16:creationId xmlns:a16="http://schemas.microsoft.com/office/drawing/2014/main" id="{7FE75FE4-B616-2AD9-B25E-8C5E8CFC98B6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5400000" flipH="1" flipV="1">
            <a:off x="3585607" y="2217471"/>
            <a:ext cx="275602" cy="526472"/>
          </a:xfrm>
          <a:prstGeom prst="curved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Verbinder: gekrümmt 42">
            <a:extLst>
              <a:ext uri="{FF2B5EF4-FFF2-40B4-BE49-F238E27FC236}">
                <a16:creationId xmlns:a16="http://schemas.microsoft.com/office/drawing/2014/main" id="{5161043C-4E17-528F-CD20-D880E5D0800F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4959929" y="2342906"/>
            <a:ext cx="303830" cy="591793"/>
          </a:xfrm>
          <a:prstGeom prst="curved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krümmt 45">
            <a:extLst>
              <a:ext uri="{FF2B5EF4-FFF2-40B4-BE49-F238E27FC236}">
                <a16:creationId xmlns:a16="http://schemas.microsoft.com/office/drawing/2014/main" id="{E51B2227-4130-99CE-B53E-D2A83B333BE2}"/>
              </a:ext>
            </a:extLst>
          </p:cNvPr>
          <p:cNvCxnSpPr>
            <a:cxnSpLocks/>
            <a:stCxn id="10" idx="2"/>
            <a:endCxn id="8" idx="2"/>
          </p:cNvCxnSpPr>
          <p:nvPr/>
        </p:nvCxnSpPr>
        <p:spPr>
          <a:xfrm rot="5400000" flipH="1">
            <a:off x="4203870" y="2182588"/>
            <a:ext cx="316191" cy="1803587"/>
          </a:xfrm>
          <a:prstGeom prst="curvedConnector3">
            <a:avLst>
              <a:gd name="adj1" fmla="val -72298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Bildschirmpräsentation (16:9)</PresentationFormat>
  <Paragraphs>64</Paragraphs>
  <Slides>20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Montserrat</vt:lpstr>
      <vt:lpstr>Roboto Mono</vt:lpstr>
      <vt:lpstr>Open Sans</vt:lpstr>
      <vt:lpstr>Lato</vt:lpstr>
      <vt:lpstr>Arial</vt:lpstr>
      <vt:lpstr>Roboto</vt:lpstr>
      <vt:lpstr>Focus</vt:lpstr>
      <vt:lpstr>Introduction to Data Science with Python Chapter 0  July 28, 2023</vt:lpstr>
      <vt:lpstr>PowerPoint-Präsentation</vt:lpstr>
      <vt:lpstr>PowerPoint-Präsentation</vt:lpstr>
      <vt:lpstr>Excel vs Python</vt:lpstr>
      <vt:lpstr>A General Purpose Coding Language</vt:lpstr>
      <vt:lpstr>Software </vt:lpstr>
      <vt:lpstr>Google Colab</vt:lpstr>
      <vt:lpstr>Data science life cycle </vt:lpstr>
      <vt:lpstr>We‘ll walk you through the data science lifecycle and introduce the tools for each step</vt:lpstr>
      <vt:lpstr>Let‘s dive in!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Is it possible to learn all that in this course?</vt:lpstr>
      <vt:lpstr>Structure of the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with Python Chapter 0  January 10, 2023</dc:title>
  <cp:lastModifiedBy>6tnh42ksze@goetheuniversitaet.onmicrosoft.com</cp:lastModifiedBy>
  <cp:revision>3</cp:revision>
  <dcterms:modified xsi:type="dcterms:W3CDTF">2023-06-21T08:33:43Z</dcterms:modified>
</cp:coreProperties>
</file>